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  <p:sldId id="28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5143500" type="screen16x9"/>
  <p:notesSz cx="6858000" cy="9144000"/>
  <p:custDataLst>
    <p:tags r:id="rId4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47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400"/>
              <a:t>مقایسه تعداد شرکت کنندگان درسال 1401 و 1402</a:t>
            </a:r>
            <a:endParaRPr lang="en-US" sz="1400"/>
          </a:p>
        </c:rich>
      </c:tx>
      <c:layout>
        <c:manualLayout>
          <c:xMode val="edge"/>
          <c:yMode val="edge"/>
          <c:x val="0.21244415303061565"/>
          <c:y val="2.2275302744139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Sheet1!$W$12</c:f>
              <c:strCache>
                <c:ptCount val="1"/>
                <c:pt idx="0">
                  <c:v>سال 1401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Sheet1!$X$11:$Z$11</c:f>
              <c:strCache>
                <c:ptCount val="3"/>
                <c:pt idx="0">
                  <c:v>کودک (نوخوان و نونهال)</c:v>
                </c:pt>
                <c:pt idx="1">
                  <c:v>نوجوان (نونگاه و نوجوان)</c:v>
                </c:pt>
                <c:pt idx="2">
                  <c:v>مجموع</c:v>
                </c:pt>
              </c:strCache>
            </c:strRef>
          </c:cat>
          <c:val>
            <c:numRef>
              <c:f>Sheet1!$X$12:$Z$12</c:f>
              <c:numCache>
                <c:formatCode>General</c:formatCode>
                <c:ptCount val="3"/>
                <c:pt idx="0">
                  <c:v>301</c:v>
                </c:pt>
                <c:pt idx="1">
                  <c:v>126</c:v>
                </c:pt>
                <c:pt idx="2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9-4209-8017-0ECA25D3BF76}"/>
            </c:ext>
          </c:extLst>
        </c:ser>
        <c:ser>
          <c:idx val="1"/>
          <c:order val="1"/>
          <c:tx>
            <c:strRef>
              <c:f>Sheet1!$W$13</c:f>
              <c:strCache>
                <c:ptCount val="1"/>
                <c:pt idx="0">
                  <c:v>سال 1402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Sheet1!$X$11:$Z$11</c:f>
              <c:strCache>
                <c:ptCount val="3"/>
                <c:pt idx="0">
                  <c:v>کودک (نوخوان و نونهال)</c:v>
                </c:pt>
                <c:pt idx="1">
                  <c:v>نوجوان (نونگاه و نوجوان)</c:v>
                </c:pt>
                <c:pt idx="2">
                  <c:v>مجموع</c:v>
                </c:pt>
              </c:strCache>
            </c:strRef>
          </c:cat>
          <c:val>
            <c:numRef>
              <c:f>Sheet1!$X$13:$Z$13</c:f>
              <c:numCache>
                <c:formatCode>General</c:formatCode>
                <c:ptCount val="3"/>
                <c:pt idx="0">
                  <c:v>434</c:v>
                </c:pt>
                <c:pt idx="1">
                  <c:v>259</c:v>
                </c:pt>
                <c:pt idx="2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9-4209-8017-0ECA25D3BF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0764223"/>
        <c:axId val="100766719"/>
      </c:barChart>
      <c:catAx>
        <c:axId val="10076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66719"/>
        <c:crosses val="autoZero"/>
        <c:auto val="1"/>
        <c:lblAlgn val="ctr"/>
        <c:lblOffset val="100"/>
        <c:noMultiLvlLbl val="0"/>
      </c:catAx>
      <c:valAx>
        <c:axId val="10076671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764223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 b="1" dirty="0"/>
              <a:t>تعداد آثار هر استان در بخش کانونی و آزاد- سال 1402</a:t>
            </a:r>
            <a:endParaRPr lang="en-US" sz="1600" b="1" dirty="0"/>
          </a:p>
        </c:rich>
      </c:tx>
      <c:layout>
        <c:manualLayout>
          <c:xMode val="edge"/>
          <c:yMode val="edge"/>
          <c:x val="0.14702376768365177"/>
          <c:y val="3.99127924253277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Sheet1!$K$8:$K$9</c:f>
              <c:strCache>
                <c:ptCount val="2"/>
                <c:pt idx="0">
                  <c:v>نقاشی</c:v>
                </c:pt>
                <c:pt idx="1">
                  <c:v>کانونی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Sheet1!$J$10:$J$40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Sheet1!$K$10:$K$40</c:f>
              <c:numCache>
                <c:formatCode>General</c:formatCode>
                <c:ptCount val="31"/>
                <c:pt idx="0">
                  <c:v>13</c:v>
                </c:pt>
                <c:pt idx="1">
                  <c:v>40</c:v>
                </c:pt>
                <c:pt idx="2">
                  <c:v>42</c:v>
                </c:pt>
                <c:pt idx="3">
                  <c:v>34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25</c:v>
                </c:pt>
                <c:pt idx="8">
                  <c:v>15</c:v>
                </c:pt>
                <c:pt idx="9">
                  <c:v>9</c:v>
                </c:pt>
                <c:pt idx="10">
                  <c:v>15</c:v>
                </c:pt>
                <c:pt idx="11">
                  <c:v>18</c:v>
                </c:pt>
                <c:pt idx="12">
                  <c:v>14</c:v>
                </c:pt>
                <c:pt idx="13">
                  <c:v>9</c:v>
                </c:pt>
                <c:pt idx="14">
                  <c:v>1</c:v>
                </c:pt>
                <c:pt idx="15">
                  <c:v>26</c:v>
                </c:pt>
                <c:pt idx="16">
                  <c:v>42</c:v>
                </c:pt>
                <c:pt idx="17">
                  <c:v>16</c:v>
                </c:pt>
                <c:pt idx="18">
                  <c:v>0</c:v>
                </c:pt>
                <c:pt idx="19">
                  <c:v>22</c:v>
                </c:pt>
                <c:pt idx="20">
                  <c:v>34</c:v>
                </c:pt>
                <c:pt idx="21">
                  <c:v>9</c:v>
                </c:pt>
                <c:pt idx="22">
                  <c:v>5</c:v>
                </c:pt>
                <c:pt idx="23">
                  <c:v>20</c:v>
                </c:pt>
                <c:pt idx="24">
                  <c:v>3</c:v>
                </c:pt>
                <c:pt idx="25">
                  <c:v>0</c:v>
                </c:pt>
                <c:pt idx="26">
                  <c:v>18</c:v>
                </c:pt>
                <c:pt idx="27">
                  <c:v>36</c:v>
                </c:pt>
                <c:pt idx="28">
                  <c:v>6</c:v>
                </c:pt>
                <c:pt idx="29">
                  <c:v>20</c:v>
                </c:pt>
                <c:pt idx="3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F-48F7-85C2-767FA900650E}"/>
            </c:ext>
          </c:extLst>
        </c:ser>
        <c:ser>
          <c:idx val="1"/>
          <c:order val="1"/>
          <c:tx>
            <c:strRef>
              <c:f>Sheet1!$L$8:$L$9</c:f>
              <c:strCache>
                <c:ptCount val="2"/>
                <c:pt idx="0">
                  <c:v>نقاشی</c:v>
                </c:pt>
                <c:pt idx="1">
                  <c:v>آزاد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Sheet1!$J$10:$J$40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Sheet1!$L$10:$L$40</c:f>
              <c:numCache>
                <c:formatCode>General</c:formatCode>
                <c:ptCount val="31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9</c:v>
                </c:pt>
                <c:pt idx="4">
                  <c:v>26</c:v>
                </c:pt>
                <c:pt idx="5">
                  <c:v>0</c:v>
                </c:pt>
                <c:pt idx="6">
                  <c:v>0</c:v>
                </c:pt>
                <c:pt idx="7">
                  <c:v>71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16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6</c:v>
                </c:pt>
                <c:pt idx="21">
                  <c:v>3</c:v>
                </c:pt>
                <c:pt idx="22">
                  <c:v>0</c:v>
                </c:pt>
                <c:pt idx="23">
                  <c:v>18</c:v>
                </c:pt>
                <c:pt idx="24">
                  <c:v>1</c:v>
                </c:pt>
                <c:pt idx="25">
                  <c:v>0</c:v>
                </c:pt>
                <c:pt idx="26">
                  <c:v>4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F-48F7-85C2-767FA90065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2496815"/>
        <c:axId val="1792499311"/>
      </c:barChart>
      <c:catAx>
        <c:axId val="179249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499311"/>
        <c:crosses val="autoZero"/>
        <c:auto val="1"/>
        <c:lblAlgn val="ctr"/>
        <c:lblOffset val="100"/>
        <c:noMultiLvlLbl val="0"/>
      </c:catAx>
      <c:valAx>
        <c:axId val="1792499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496815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600"/>
              <a:t>تعداد آثار هر استان در بخش کانونی و آزاد-1401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Sheet1!$S$14:$S$15</c:f>
              <c:strCache>
                <c:ptCount val="2"/>
                <c:pt idx="0">
                  <c:v>نقاشی</c:v>
                </c:pt>
                <c:pt idx="1">
                  <c:v>کانونی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Sheet1!$R$16:$R$46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Sheet1!$S$16:$S$46</c:f>
              <c:numCache>
                <c:formatCode>General</c:formatCode>
                <c:ptCount val="31"/>
                <c:pt idx="0">
                  <c:v>0</c:v>
                </c:pt>
                <c:pt idx="1">
                  <c:v>26</c:v>
                </c:pt>
                <c:pt idx="2">
                  <c:v>34</c:v>
                </c:pt>
                <c:pt idx="3">
                  <c:v>32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46</c:v>
                </c:pt>
                <c:pt idx="8">
                  <c:v>22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18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31</c:v>
                </c:pt>
                <c:pt idx="21">
                  <c:v>24</c:v>
                </c:pt>
                <c:pt idx="22">
                  <c:v>4</c:v>
                </c:pt>
                <c:pt idx="23">
                  <c:v>0</c:v>
                </c:pt>
                <c:pt idx="24">
                  <c:v>7</c:v>
                </c:pt>
                <c:pt idx="25">
                  <c:v>17</c:v>
                </c:pt>
                <c:pt idx="26">
                  <c:v>0</c:v>
                </c:pt>
                <c:pt idx="27">
                  <c:v>23</c:v>
                </c:pt>
                <c:pt idx="28">
                  <c:v>7</c:v>
                </c:pt>
                <c:pt idx="29">
                  <c:v>6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3-40FF-B52A-06F4125FDD3E}"/>
            </c:ext>
          </c:extLst>
        </c:ser>
        <c:ser>
          <c:idx val="1"/>
          <c:order val="1"/>
          <c:tx>
            <c:strRef>
              <c:f>Sheet1!$T$14:$T$15</c:f>
              <c:strCache>
                <c:ptCount val="2"/>
                <c:pt idx="0">
                  <c:v>نقاشی</c:v>
                </c:pt>
                <c:pt idx="1">
                  <c:v>آزاد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Sheet1!$R$16:$R$46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Sheet1!$T$16:$T$46</c:f>
              <c:numCache>
                <c:formatCode>General</c:formatCode>
                <c:ptCount val="31"/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7">
                  <c:v>30</c:v>
                </c:pt>
                <c:pt idx="10">
                  <c:v>27</c:v>
                </c:pt>
                <c:pt idx="12">
                  <c:v>4</c:v>
                </c:pt>
                <c:pt idx="16">
                  <c:v>6</c:v>
                </c:pt>
                <c:pt idx="17">
                  <c:v>6</c:v>
                </c:pt>
                <c:pt idx="20">
                  <c:v>3</c:v>
                </c:pt>
                <c:pt idx="23">
                  <c:v>1</c:v>
                </c:pt>
                <c:pt idx="24">
                  <c:v>1</c:v>
                </c:pt>
                <c:pt idx="26">
                  <c:v>2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3-40FF-B52A-06F4125FDD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7794288"/>
        <c:axId val="367795120"/>
      </c:barChart>
      <c:catAx>
        <c:axId val="36779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95120"/>
        <c:crosses val="autoZero"/>
        <c:auto val="1"/>
        <c:lblAlgn val="ctr"/>
        <c:lblOffset val="100"/>
        <c:noMultiLvlLbl val="0"/>
      </c:catAx>
      <c:valAx>
        <c:axId val="36779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7794288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/>
              <a:t>مقایسه آماری شرکت کنندگان کانونی در سال 1401 و 1402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کانونی 1401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Sheet1!$C$4:$C$34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Sheet1!$D$4:$D$34</c:f>
              <c:numCache>
                <c:formatCode>General</c:formatCode>
                <c:ptCount val="31"/>
                <c:pt idx="0">
                  <c:v>0</c:v>
                </c:pt>
                <c:pt idx="1">
                  <c:v>26</c:v>
                </c:pt>
                <c:pt idx="2">
                  <c:v>34</c:v>
                </c:pt>
                <c:pt idx="3">
                  <c:v>32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46</c:v>
                </c:pt>
                <c:pt idx="8">
                  <c:v>22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8</c:v>
                </c:pt>
                <c:pt idx="13">
                  <c:v>9</c:v>
                </c:pt>
                <c:pt idx="14">
                  <c:v>9</c:v>
                </c:pt>
                <c:pt idx="15">
                  <c:v>18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31</c:v>
                </c:pt>
                <c:pt idx="21">
                  <c:v>24</c:v>
                </c:pt>
                <c:pt idx="22">
                  <c:v>4</c:v>
                </c:pt>
                <c:pt idx="23">
                  <c:v>0</c:v>
                </c:pt>
                <c:pt idx="24">
                  <c:v>7</c:v>
                </c:pt>
                <c:pt idx="25">
                  <c:v>17</c:v>
                </c:pt>
                <c:pt idx="26">
                  <c:v>0</c:v>
                </c:pt>
                <c:pt idx="27">
                  <c:v>23</c:v>
                </c:pt>
                <c:pt idx="28">
                  <c:v>7</c:v>
                </c:pt>
                <c:pt idx="29">
                  <c:v>6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F-4CC1-8BA7-C9BCCD37E6CC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کانونی 1402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Sheet1!$C$4:$C$34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Sheet1!$F$4:$F$34</c:f>
              <c:numCache>
                <c:formatCode>General</c:formatCode>
                <c:ptCount val="31"/>
                <c:pt idx="0">
                  <c:v>13</c:v>
                </c:pt>
                <c:pt idx="1">
                  <c:v>40</c:v>
                </c:pt>
                <c:pt idx="2">
                  <c:v>42</c:v>
                </c:pt>
                <c:pt idx="3">
                  <c:v>34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25</c:v>
                </c:pt>
                <c:pt idx="8">
                  <c:v>15</c:v>
                </c:pt>
                <c:pt idx="9">
                  <c:v>9</c:v>
                </c:pt>
                <c:pt idx="10">
                  <c:v>15</c:v>
                </c:pt>
                <c:pt idx="11">
                  <c:v>18</c:v>
                </c:pt>
                <c:pt idx="12">
                  <c:v>14</c:v>
                </c:pt>
                <c:pt idx="13">
                  <c:v>9</c:v>
                </c:pt>
                <c:pt idx="14">
                  <c:v>1</c:v>
                </c:pt>
                <c:pt idx="15">
                  <c:v>26</c:v>
                </c:pt>
                <c:pt idx="16">
                  <c:v>42</c:v>
                </c:pt>
                <c:pt idx="17">
                  <c:v>16</c:v>
                </c:pt>
                <c:pt idx="18">
                  <c:v>0</c:v>
                </c:pt>
                <c:pt idx="19">
                  <c:v>22</c:v>
                </c:pt>
                <c:pt idx="20">
                  <c:v>34</c:v>
                </c:pt>
                <c:pt idx="21">
                  <c:v>9</c:v>
                </c:pt>
                <c:pt idx="22">
                  <c:v>5</c:v>
                </c:pt>
                <c:pt idx="23">
                  <c:v>20</c:v>
                </c:pt>
                <c:pt idx="24">
                  <c:v>3</c:v>
                </c:pt>
                <c:pt idx="25">
                  <c:v>0</c:v>
                </c:pt>
                <c:pt idx="26">
                  <c:v>18</c:v>
                </c:pt>
                <c:pt idx="27">
                  <c:v>36</c:v>
                </c:pt>
                <c:pt idx="28">
                  <c:v>6</c:v>
                </c:pt>
                <c:pt idx="29">
                  <c:v>20</c:v>
                </c:pt>
                <c:pt idx="3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F-4CC1-8BA7-C9BCCD37E6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2743183"/>
        <c:axId val="1532744847"/>
      </c:barChart>
      <c:catAx>
        <c:axId val="153274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744847"/>
        <c:crosses val="autoZero"/>
        <c:auto val="1"/>
        <c:lblAlgn val="ctr"/>
        <c:lblOffset val="100"/>
        <c:noMultiLvlLbl val="0"/>
      </c:catAx>
      <c:valAx>
        <c:axId val="153274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743183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/>
              <a:t>مقایسه آماری شرکت کنندگان آزاد در سال 1401 و 1402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آزاد 1401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Sheet1!$C$4:$C$34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Sheet1!$E$4:$E$34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30</c:v>
                </c:pt>
                <c:pt idx="8">
                  <c:v>0</c:v>
                </c:pt>
                <c:pt idx="9">
                  <c:v>0</c:v>
                </c:pt>
                <c:pt idx="10">
                  <c:v>27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</c:v>
                </c:pt>
                <c:pt idx="17">
                  <c:v>6</c:v>
                </c:pt>
                <c:pt idx="18">
                  <c:v>0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7-4157-A8CE-20A6F715A249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آزاد 1402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Sheet1!$C$4:$C$34</c:f>
              <c:strCache>
                <c:ptCount val="31"/>
                <c:pt idx="0">
                  <c:v>آذربایجان شرقی</c:v>
                </c:pt>
                <c:pt idx="1">
                  <c:v>آذربایجان غربی</c:v>
                </c:pt>
                <c:pt idx="2">
                  <c:v>اردبیل</c:v>
                </c:pt>
                <c:pt idx="3">
                  <c:v>اصفهان</c:v>
                </c:pt>
                <c:pt idx="4">
                  <c:v>البرز</c:v>
                </c:pt>
                <c:pt idx="5">
                  <c:v>ایلام</c:v>
                </c:pt>
                <c:pt idx="6">
                  <c:v>بوشهر</c:v>
                </c:pt>
                <c:pt idx="7">
                  <c:v>تهران</c:v>
                </c:pt>
                <c:pt idx="8">
                  <c:v>چهارمحال و بختیاری</c:v>
                </c:pt>
                <c:pt idx="9">
                  <c:v>خراسان جنوبی</c:v>
                </c:pt>
                <c:pt idx="10">
                  <c:v>خراسان رضوی</c:v>
                </c:pt>
                <c:pt idx="11">
                  <c:v>خراسان شمالی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سیستان و بلوچستان</c:v>
                </c:pt>
                <c:pt idx="16">
                  <c:v>فارس</c:v>
                </c:pt>
                <c:pt idx="17">
                  <c:v>قزوین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کهگیلویه و بویراحمد</c:v>
                </c:pt>
                <c:pt idx="23">
                  <c:v>گلستان</c:v>
                </c:pt>
                <c:pt idx="24">
                  <c:v>گیلان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مرکزی</c:v>
                </c:pt>
                <c:pt idx="28">
                  <c:v>هرمزگان</c:v>
                </c:pt>
                <c:pt idx="29">
                  <c:v>همدان</c:v>
                </c:pt>
                <c:pt idx="30">
                  <c:v>یزد</c:v>
                </c:pt>
              </c:strCache>
            </c:strRef>
          </c:cat>
          <c:val>
            <c:numRef>
              <c:f>Sheet1!$G$4:$G$34</c:f>
              <c:numCache>
                <c:formatCode>General</c:formatCode>
                <c:ptCount val="31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9</c:v>
                </c:pt>
                <c:pt idx="4">
                  <c:v>26</c:v>
                </c:pt>
                <c:pt idx="5">
                  <c:v>0</c:v>
                </c:pt>
                <c:pt idx="6">
                  <c:v>0</c:v>
                </c:pt>
                <c:pt idx="7">
                  <c:v>71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16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6</c:v>
                </c:pt>
                <c:pt idx="21">
                  <c:v>3</c:v>
                </c:pt>
                <c:pt idx="22">
                  <c:v>0</c:v>
                </c:pt>
                <c:pt idx="23">
                  <c:v>18</c:v>
                </c:pt>
                <c:pt idx="24">
                  <c:v>1</c:v>
                </c:pt>
                <c:pt idx="25">
                  <c:v>0</c:v>
                </c:pt>
                <c:pt idx="26">
                  <c:v>4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7-4157-A8CE-20A6F715A2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649008095"/>
        <c:axId val="1649010175"/>
      </c:barChart>
      <c:catAx>
        <c:axId val="164900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010175"/>
        <c:crosses val="autoZero"/>
        <c:auto val="1"/>
        <c:lblAlgn val="ctr"/>
        <c:lblOffset val="100"/>
        <c:noMultiLvlLbl val="0"/>
      </c:catAx>
      <c:valAx>
        <c:axId val="164901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008095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Tehra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مراسم تقدیر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8E0E-DBB8-47E4-9A7A-5C53012F76D8}" type="datetime8">
              <a:rPr lang="fa-IR" smtClean="0"/>
              <a:t>05 نوامبر 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5A851-47C5-4E28-8176-EB76F6EDC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38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مراسم تقدیر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1043-A2E4-41D6-A8C7-2D54176CDE9E}" type="datetime8">
              <a:rPr lang="fa-IR" smtClean="0"/>
              <a:t>05 نوامبر 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EDB5-C763-4FC5-B4F8-1D8809609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94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مراسم تقدیر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E31043-A2E4-41D6-A8C7-2D54176CDE9E}" type="datetime8">
              <a:rPr lang="fa-IR" smtClean="0"/>
              <a:t>05 نوامبر 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EDB5-C763-4FC5-B4F8-1D8809609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noonnews.ir/news/346132/" TargetMode="External"/><Relationship Id="rId13" Type="http://schemas.openxmlformats.org/officeDocument/2006/relationships/hyperlink" Target="https://www.kanoonnews.ir/news/337472/" TargetMode="External"/><Relationship Id="rId3" Type="http://schemas.openxmlformats.org/officeDocument/2006/relationships/hyperlink" Target="https://www.kanoonnews.ir/news/346501/" TargetMode="External"/><Relationship Id="rId7" Type="http://schemas.openxmlformats.org/officeDocument/2006/relationships/hyperlink" Target="https://www.kanoonnews.ir/news/346133/" TargetMode="External"/><Relationship Id="rId12" Type="http://schemas.openxmlformats.org/officeDocument/2006/relationships/hyperlink" Target="https://www.kanoonnews.ir/news/337507/" TargetMode="External"/><Relationship Id="rId2" Type="http://schemas.openxmlformats.org/officeDocument/2006/relationships/hyperlink" Target="https://www.kanoonnews.ir/photo/346130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noonnews.ir/news/346134/" TargetMode="External"/><Relationship Id="rId11" Type="http://schemas.openxmlformats.org/officeDocument/2006/relationships/hyperlink" Target="https://www.kanoonnews.ir/news/337603/" TargetMode="External"/><Relationship Id="rId5" Type="http://schemas.openxmlformats.org/officeDocument/2006/relationships/hyperlink" Target="https://www.kanoonnews.ir/news/346221/" TargetMode="External"/><Relationship Id="rId15" Type="http://schemas.openxmlformats.org/officeDocument/2006/relationships/hyperlink" Target="https://share.fengshows.com/article.html?id=fcd0d483-3d9d-4efe-aa31-5380f6f830b7&amp;channelID=r06&amp;time=1728465688.155516" TargetMode="External"/><Relationship Id="rId10" Type="http://schemas.openxmlformats.org/officeDocument/2006/relationships/hyperlink" Target="https://www.kanoonnews.ir/news/337652/" TargetMode="External"/><Relationship Id="rId4" Type="http://schemas.openxmlformats.org/officeDocument/2006/relationships/hyperlink" Target="https://www.kanoonnews.ir/news/346266/" TargetMode="External"/><Relationship Id="rId9" Type="http://schemas.openxmlformats.org/officeDocument/2006/relationships/hyperlink" Target="https://www.kanoonnews.ir/news/345949/" TargetMode="External"/><Relationship Id="rId14" Type="http://schemas.openxmlformats.org/officeDocument/2006/relationships/hyperlink" Target="https://www.kanoonnews.ir/news/337450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www.ghalamo.com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5536" y="33950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مراسم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تقدیر از برگزیدگان و افتتاح نمایشگاه آثار منتخب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«دومین جشنواره ملی نقاشی کودکان و نوجوانان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»</a:t>
            </a:r>
          </a:p>
          <a:p>
            <a:pPr algn="ctr" rtl="1"/>
            <a:r>
              <a:rPr lang="fa-I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آداب و رسوم در خانواده های کشور چین و ایران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622744"/>
              </p:ext>
            </p:extLst>
          </p:nvPr>
        </p:nvGraphicFramePr>
        <p:xfrm>
          <a:off x="7740352" y="194826"/>
          <a:ext cx="621729" cy="62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3238399" imgH="3238320" progId="Acrobat.Document.DC">
                  <p:embed/>
                </p:oleObj>
              </mc:Choice>
              <mc:Fallback>
                <p:oleObj name="Acrobat Document" r:id="rId4" imgW="3238399" imgH="3238320" progId="Acrobat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194826"/>
                        <a:ext cx="621729" cy="621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:\Users\User\Desktop\اجرایی جشنواره چین\چاپی-چین\poster 50-70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3188"/>
            <a:ext cx="2736304" cy="316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710729" cy="6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11560" y="195486"/>
            <a:ext cx="8352928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افتتاح نمایشگاه آثار منتخب دومین جشنواره، سالن شهید محمدطاها (سالن چهارسوق)</a:t>
            </a:r>
          </a:p>
          <a:p>
            <a:pPr lvl="0" algn="just" rtl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همزمان با هفته ملی کودک، نمایشگاه آثار منتخب دومین جشنواره ملی نقاشی، ساعت 9 صبح 17 مهر ماه 1403 با ورود مدیرعامل محترم کانون جناب آقای دکتر علامتی و سفیر محترم جمهوری خلق چین جناب </a:t>
            </a:r>
          </a:p>
          <a:p>
            <a:pPr lvl="0" algn="just" rtl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آقای 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زونگ </a:t>
            </a: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پی وو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، معاونین و سایر همراهان، در سالن شهید محمدطاها افتتاح و از 4 اثر برگزیده </a:t>
            </a: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اول</a:t>
            </a:r>
          </a:p>
          <a:p>
            <a:pPr lvl="0" algn="just" rtl="1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رونمایی شد. پس از رونمایی از آثار، تمامی میهمانان از نمایشگاه بازدید به عمل آوردند. </a:t>
            </a: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نمایشگاه 70 اثر به نمایش </a:t>
            </a:r>
            <a:r>
              <a:rPr lang="fa-IR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درآمد. کنار </a:t>
            </a: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هر اثر بارکدی وجود داشت که با اسکن آن امکان آشنایی با خالق اثر فراهم شده بود. </a:t>
            </a: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3" name="Picture 2" descr="C:\Users\User\Desktop\New folder\12126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8" y="1059582"/>
            <a:ext cx="3383280" cy="225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User\Desktop\New folder\12126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3678"/>
            <a:ext cx="3632200" cy="242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79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User\Desktop\New folder\12126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03798"/>
            <a:ext cx="288032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331640" y="304172"/>
            <a:ext cx="7128792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fa-I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بازدید مدیرعامل محترم کانون و سفیر محترم جمهوری خلق چین از نمایشگاه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 descr="C:\Users\User\Desktop\New folder\121266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01435"/>
            <a:ext cx="2893696" cy="176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:\Users\User\Desktop\New folder\121266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7808"/>
            <a:ext cx="2808312" cy="193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2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39552" y="195486"/>
            <a:ext cx="8424936" cy="452586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آیین تقدیر از برگزیدگان، سالن غدیر</a:t>
            </a: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پس از افتتاح نمایشگاه، مراسم تقدیر از برگزیدگان با حضور مدیر عامل محترم، سفیر جهموری خلق چین، رایزن فرهنگی سفارت، معاون محترم فرهنگی، معاون محترم توسعه و مدیریت منابع و دیگر میهمانان آغاز شد. در این مراسم پس از قرائت قرآن، سرود ملی دو کشور به نمایش در آمد.</a:t>
            </a:r>
          </a:p>
        </p:txBody>
      </p:sp>
      <p:pic>
        <p:nvPicPr>
          <p:cNvPr id="6" name="Picture 5" descr="C:\Users\User\Desktop\New folder\12126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1750"/>
            <a:ext cx="3096344" cy="2149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29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71600" y="195486"/>
            <a:ext cx="7992888" cy="432048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 ادامه کلیپی از روند انتخاب آثار و اهداف برگزاری این جشنواره به نمایش درآمد. </a:t>
            </a:r>
          </a:p>
          <a:p>
            <a:pPr lvl="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دو کودک خواهر و برادر اهوازی، درسا و پارسا نیک‌بیان به اتفاق بابا قدرت با زبان شیرین خود، در خصوص آداب و رسوم دو کشور با هم به دو زبان فارسی و چینی به صحبت پرداختند.</a:t>
            </a:r>
          </a:p>
        </p:txBody>
      </p:sp>
      <p:pic>
        <p:nvPicPr>
          <p:cNvPr id="9" name="Picture 8" descr="C:\Users\User\Desktop\New folder\12126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9662"/>
            <a:ext cx="36724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36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755576" y="195486"/>
            <a:ext cx="8208912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زهرا دستان عضو هیئت علمی دانشگاه و فوق دکترای تاریخ هنر چین باستان، دیگر سخنران این مراسم بود که در جایگاه درباره اشتراک‌های فرهنگی دو کشور به صحبت پرداخت و جاده ابریشم را یکی از عوامل مهم این تبادل‌های فرهنگی برای دو ملت بزرگ با تمدن کهن دانست که از طریق این جاده به مبادلات فرهنگی خود و مبادلات تجاری می­توان پرداخت. ایشان اشاره داشتند که یکی از اشتراک‌های مهم، حفظ سنت‌ها و آداب و رسوم است که دو ملت تا امروز به آن پرداخته‌ و سنت‌های خود را حفظ کرده‌اند و برای این که ملت‌ها در صلح و دوستی زندگی کنند، ابتدا باید هر ملتی با فرهنگ خود آشنایی داشته باشد.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خانم دستان سخن خود را با این جمله به پایان رساندند که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: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برگزاری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این نمایشگاه باعث درک متقابل ملت‌ها از هم است 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که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نتایج بزرگی به همراه دارد.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4" name="Picture 3" descr="C:\Users\User\Desktop\New folder\12126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55726"/>
            <a:ext cx="352839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755576" y="195486"/>
            <a:ext cx="8208912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سفیر محترم چین در سخنانشان به اهمیت زیاد آموزش در ایران و چین اشاره داشتند. ایشان امیدوار بودند از این دست برنامه ها در میان جوانان دو کشور بیشتر برگزار شود. همچنین جهت آشنایی بیشتر حضار، توضیحاتی در مورد کشور چین دادند.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6" name="Picture 5" descr="C:\Users\User\Desktop\New folder\1212678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5646"/>
            <a:ext cx="4173220" cy="278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97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755576" y="195486"/>
            <a:ext cx="8208912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مدیرعامل محترم کانون، جناب آقای علامتی، طی سخنرانی خود و خیرمقدم به میهمانان اظهار داشتند که جشنواره مشترک عامل وحدت دو ملت ایران و چین است و اگر می‌خواهیم به آینده روابط میان دو کشور توجه کنیم، باید به سطح روابط و ارتباطات فرهنگی و تعامل میان کودکان ونوجوانان دو کشور نگاه کنیم. جشنواره نقاشی کودکان و نوجوانان ایران و چین تصویری از آینده دو کشور است که نوید بخش یک رابطه روشن و درخشان و جلوه­ای از دیپلماسی کودک و نوجوان در قالب دیپلماسی عمومی نوین است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.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ایشان پیشنهاد دادند که موضوع جشنواره بعدی نقاشی «جاده ابریشم» باشد، 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چرا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که جاده ابریشم، نماد تبادل­های فرهنگی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است.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مدیرعامل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محترم کانون در سخنانشان یادی از کودکان و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نوجوانان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فلسطین وغزه که سال قبل جان خود را از دست دادند، کردند.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4" name="Picture 3" descr="C:\Users\User\Desktop\New folder\1212675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71750"/>
            <a:ext cx="3528392" cy="2101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01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11560" y="195486"/>
            <a:ext cx="8352928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در ادامه پیام «جانگ جی مینگ»، دبیر کل بنیاد سونگ چینگ لینگ در کشور چین به شکل تصویری به نمایش در آمد. ایشان در مورد زمان شکل­گیری این بنیاد صحبت کردند و اشاره کردند که این بنیاد به ابتکار رهبر عالی مقاوم وقت چین در سال 1982 در پکن تآسیس شد و پس از 4 سال، با هدف «صلح، وحدت و آینده» مبالات دوستانه بین­المللی را انجام داد.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مرکز تبادل فرهنگی، علمی و فناوری جوانان سونگ چینگ لینگ زیر نظر این بنیاد از زمان تآسیس در سال2017 به یک سکوی آزمایشی برای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نشان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دادن استعدادهای خود، ایجاد دوستی و رشد و توسعه جوانان چینی و خارجی تبدیل شده است.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سخنان ایشان با این جمله به پایان رسید که: 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این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بنیاد تمایل دارد با کانون پرورش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فکری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کودکان و نوجوانان ایران همکاری کند و از 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نوجوانان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ایرانی برای شرکت در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فعالیت­های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تبادل جوانان بین­المللی مانند «سفیران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فرهنگی</a:t>
            </a:r>
            <a:endParaRPr lang="fa-IR" sz="1600" b="1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کوچک» </a:t>
            </a:r>
            <a:r>
              <a:rPr lang="ar-SA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استقبال </a:t>
            </a:r>
            <a:r>
              <a:rPr lang="ar-SA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می­کند.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4" name="Picture 3" descr="C:\Users\User\Desktop\Screenshot 2024-10-13 1520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1710"/>
            <a:ext cx="4320480" cy="242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36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195486"/>
            <a:ext cx="8496944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در ادامه مراسم آقای </a:t>
            </a: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جمال الدین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اکرمی، تصویرگر، نویسنده و پژوهشگر، به نمایندگی از هیئت داوران بیانیه داوران را قرائت کردند. در بیانیه آمده بود: جشنواره‌ی ملی نقاشی کودکان و نوجوانان بازتابی از </a:t>
            </a: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جلوه های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فرهنگ، هنر و تاریخ سرزمین چین و فرصتی برای کودکان و نوجوانان سرزمین ما است تا برداشت خود را از چنین تمدن گسترده‌ای در قاب نقاشی و آمیختن آن با نمادهای ایرانی با چاشنی خیال خود به نمایش بگذارند. برداشت‌هایی سرشار از رنگ و تخیل و خلاقیت در تلفیق و بازآفرینی ویژگی‌های سرزمینی در دوردست‌ها و سرزمین ایران باشکوه. این جشنواره تلاشی بود برای رویارویی دوباره کانون با مجموعه توانایی، خلاقیت، هنر بکر و </a:t>
            </a: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اندیشه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بی غبار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کودکان و نوجوانان سراسر کشور. این رویداد کوششی بود </a:t>
            </a:r>
            <a:endParaRPr lang="fa-IR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که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همراه با کودکان بیاموزیم به انسان‌ها با احساس </a:t>
            </a: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هم‌دلی و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دوستی بنگریم.ایشان در ادامه ملاک های داوری از جمله توانایی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اجرا، تکنیکال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بودن و ایده‌مندی در آثار را بیان </a:t>
            </a: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کردند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و پیشنهادات هیئت داوران را عنوان کردند.</a:t>
            </a:r>
          </a:p>
          <a:p>
            <a:pPr algn="just" rtl="1">
              <a:spcBef>
                <a:spcPts val="0"/>
              </a:spcBef>
              <a:spcAft>
                <a:spcPts val="79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7" name="Picture 6" descr="C:\Users\User\Desktop\New folder\12126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1710"/>
            <a:ext cx="3384376" cy="220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54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339502"/>
            <a:ext cx="8424936" cy="3960440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پس از تجربه</a:t>
            </a:r>
            <a:r>
              <a:rPr lang="ar-SA" sz="1800" b="1" dirty="0"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­</a:t>
            </a: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 موفق برگزاری نمایشگاهی از آثار نقاشی در سال 1400 با موضوع «پرواز رویاها» و جشنواره ملی نقاشی «سرزمین افسانه</a:t>
            </a:r>
            <a:r>
              <a:rPr lang="ar-SA" sz="1800" b="1" dirty="0"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­</a:t>
            </a: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ها» در سال 1401، </a:t>
            </a: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بر اساس تفاهم­نامه منعقد شده بین کانون پرورش فکری کودکان و نوجوانان و سفارت جمهوری خلق چین نیز در سال 1402 </a:t>
            </a: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هدف گسترش روابط فرهنگی و هنری میان کودکان آسیایی و ایجاد بستری مناسب برای ترویج دوستی‌ و همدلی، پیشنهاد برگزاری دومین جشنواره ملی نقاشی کودکان و نوجوانان با عنوان «آداب و رسوم در خانواده</a:t>
            </a:r>
            <a:r>
              <a:rPr lang="ar-SA" sz="1800" b="1" dirty="0">
                <a:latin typeface="Cambria" panose="020405030504060302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­</a:t>
            </a: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های کشور چین و ایران» مطرح شد تا </a:t>
            </a: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کودکان و نوجوانان ایرانی با زبان مشترک نقاشی، آداب و رسوم زیبای دو کشور را از دریچه­ی نگاه زیبای خود به تصویر بکشند.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755576" y="195486"/>
            <a:ext cx="8208912" cy="4608512"/>
          </a:xfrm>
        </p:spPr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رونمایی از کتاب آثار منتخب اولین جشنواره نقاشی در سال ۱۴۰۱، با حضور مدیرعامل محترم کانون و سفیر محترم جمهوری خلق چین، از دیگر برنامه¬های این مراسم بود.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6" name="Picture 5" descr="C:\Users\User\Desktop\New folder\12126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5606"/>
            <a:ext cx="4733925" cy="315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69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27584" y="195486"/>
            <a:ext cx="8136904" cy="439248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آقای حامد علامتی مدیرعامل محترم کانون، آقای فرهاد فلاح معاون محترم فرهنگی، آقای امین کمالوندی معاون محترم توسعه و مدیریت منابع، خانم سمیه‌سادات ابراهیمی مدیرکل محترم حوزه مدیرعامل، روابط ‌عمومی و امور بین‌الملل، آقای زونگ پی­وو سفیر محترم جمهوری خلق چین، آقای جوزی هائو رایزن محترم فرهنگی چین، آقای جمال‌الدین اکرمی به نمایندگی از هیئت داوران، برای اهدای جوایز برگزیدگان به روی صحنه رفتند و از </a:t>
            </a: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12 نفر برگزیده کودک و نوجوان تقدیر به عمل آمد. در این مراسم همچنین به مربیان اعضای برگزیده و کارشناسان هنری در کنار اعضا لوح تقدیری تقدیم شد و از 2 نفر عضو فراگیر (ساکن تهران) که در این جشنواره شرکت کردند تقدیر و تشکر شد. </a:t>
            </a:r>
            <a:endParaRPr lang="fa-IR" sz="18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جوایز </a:t>
            </a: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برگزیدگان: مدال، دیپلم افتخار، گوشی هوآوی، ساعت هوشمند، هندزفری و مچ­بند هوشمند بود.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20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39552" y="195486"/>
            <a:ext cx="8208912" cy="460851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عکس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Mitra" panose="00000400000000000000" pitchFamily="2" charset="-78"/>
              </a:rPr>
              <a:t>یادگاری با اعضای برگزیده پایان این مراسم بود.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3" name="Picture 2" descr="C:\Users\User\Desktop\New folder\12126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7574"/>
            <a:ext cx="2968546" cy="2147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User\Desktop\New folder\12126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3024336" cy="201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User\Desktop\New folder\121269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39" y="2663874"/>
            <a:ext cx="2726772" cy="184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31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259632" y="195486"/>
            <a:ext cx="7488832" cy="50405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تصاویری از مراسم تقدیر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7" name="Picture 6" descr="C:\Users\User\Desktop\New folder\12126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20" y="879561"/>
            <a:ext cx="2592288" cy="181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User\Desktop\New folder\121267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3558"/>
            <a:ext cx="2592288" cy="1889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:\Users\User\Desktop\New folder\12126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46030"/>
            <a:ext cx="286056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3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259632" y="195486"/>
            <a:ext cx="7488832" cy="50405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مدیرعامل محترم کانون، سفیر محترم جمهوری خلق چین و رایزن فرهنگی در یک قاب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  <a:spcAft>
                <a:spcPts val="790"/>
              </a:spcAft>
            </a:pP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pic>
        <p:nvPicPr>
          <p:cNvPr id="6" name="Picture 5" descr="C:\Users\User\Desktop\New folder\12126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15566"/>
            <a:ext cx="5656991" cy="362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17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131590"/>
            <a:ext cx="7488832" cy="1080120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rtl="1">
              <a:spcBef>
                <a:spcPts val="0"/>
              </a:spcBef>
              <a:spcAft>
                <a:spcPts val="790"/>
              </a:spcAft>
            </a:pPr>
            <a:r>
              <a:rPr lang="fa-IR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جدول برنامه‌های  مراسم افتتاحیه نمایشگاه جشنواره ملی نقاشی </a:t>
            </a:r>
            <a:endParaRPr lang="fa-IR" dirty="0" smtClean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spcBef>
                <a:spcPts val="0"/>
              </a:spcBef>
              <a:spcAft>
                <a:spcPts val="790"/>
              </a:spcAft>
            </a:pPr>
            <a:r>
              <a:rPr lang="fa-IR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« </a:t>
            </a:r>
            <a:r>
              <a:rPr lang="fa-IR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آداب و رسوم در خانواده­های کشور چین و ایران</a:t>
            </a:r>
            <a:r>
              <a:rPr lang="fa-IR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»/ </a:t>
            </a:r>
            <a:r>
              <a:rPr lang="fa-IR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پاییز </a:t>
            </a:r>
            <a:r>
              <a:rPr lang="fa-IR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1403</a:t>
            </a:r>
          </a:p>
          <a:p>
            <a:pPr algn="ctr" rtl="1">
              <a:spcBef>
                <a:spcPts val="0"/>
              </a:spcBef>
              <a:spcAft>
                <a:spcPts val="790"/>
              </a:spcAft>
            </a:pPr>
            <a:r>
              <a:rPr lang="fa-IR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شروع </a:t>
            </a:r>
            <a:r>
              <a:rPr lang="fa-IR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مراسم: ساعت 9 صبح- پایان مراسم:13 ظهر</a:t>
            </a:r>
            <a:endParaRPr lang="en-US" sz="12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86177"/>
              </p:ext>
            </p:extLst>
          </p:nvPr>
        </p:nvGraphicFramePr>
        <p:xfrm>
          <a:off x="1331640" y="123478"/>
          <a:ext cx="6840759" cy="4896551"/>
        </p:xfrm>
        <a:graphic>
          <a:graphicData uri="http://schemas.openxmlformats.org/drawingml/2006/table">
            <a:tbl>
              <a:tblPr rtl="1" firstRow="1" firstCol="1" bandRow="1"/>
              <a:tblGrid>
                <a:gridCol w="535364">
                  <a:extLst>
                    <a:ext uri="{9D8B030D-6E8A-4147-A177-3AD203B41FA5}">
                      <a16:colId xmlns:a16="http://schemas.microsoft.com/office/drawing/2014/main" val="1249170828"/>
                    </a:ext>
                  </a:extLst>
                </a:gridCol>
                <a:gridCol w="4818275">
                  <a:extLst>
                    <a:ext uri="{9D8B030D-6E8A-4147-A177-3AD203B41FA5}">
                      <a16:colId xmlns:a16="http://schemas.microsoft.com/office/drawing/2014/main" val="3237098378"/>
                    </a:ext>
                  </a:extLst>
                </a:gridCol>
                <a:gridCol w="1487120">
                  <a:extLst>
                    <a:ext uri="{9D8B030D-6E8A-4147-A177-3AD203B41FA5}">
                      <a16:colId xmlns:a16="http://schemas.microsoft.com/office/drawing/2014/main" val="1314822036"/>
                    </a:ext>
                  </a:extLst>
                </a:gridCol>
              </a:tblGrid>
              <a:tr h="37056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عنوان برنامه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مدت زمان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56093"/>
                  </a:ext>
                </a:extLst>
              </a:tr>
              <a:tr h="246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ورود جناب آقای سفیر، جناب آقای مدیرعامل و همراهان در سالن شهید محمد طاها برای افتتاح 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221685"/>
                  </a:ext>
                </a:extLst>
              </a:tr>
              <a:tr h="246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بازدید از نمایشگاه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58432"/>
                  </a:ext>
                </a:extLst>
              </a:tr>
              <a:tr h="246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رونمایی از 4 اثر برگزیده اول و رونمایی از کتاب آثار برگزیده سال قبل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60901"/>
                  </a:ext>
                </a:extLst>
              </a:tr>
              <a:tr h="246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مصاحبه مطبوعاتی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113974"/>
                  </a:ext>
                </a:extLst>
              </a:tr>
              <a:tr h="24680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ورود مدعوین به سالن غدیر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(15 دقیقه)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198933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تلاوت آیاتی از قرآن کریم توسط قاری نوجوان 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(3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612137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پخش کلیپ تصویری سرود ملی جمهوری خلق چین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(3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21770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پخش کلیپ تصویری سرود ملی جمهوری اسلامی ایران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(3 دقیقه)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16887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خوشامدگویی مجری (خانم دارابی)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(6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674182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ارائه گزارشی از اقدامات و روند اجرای برنامه توسط آقای فلاح، معاون محترم فرهنگی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(10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580060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پخش کلیپ از اقدامات و روند اجرای جشنواره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( 5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7751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مجری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(3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914450"/>
                  </a:ext>
                </a:extLst>
              </a:tr>
              <a:tr h="2912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صحبت پارسا و درسا نیک­بیان ( دو شرکت­کننده آزاد از اهواز)  به زبان چینی و فارسی در خصوص معرفی آداب و رسوم ایران و چین به همراه اجرای عروسکی بابا قدرت (آقای وحید خسروی)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(7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15180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مجری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(4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219613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سخنرانی جناب آقای زونگ پی­وو، سفیر محترم  جمهوری خلق چین در ایران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(6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93540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مجری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(6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928336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17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سخنرانی جناب آقای دکتر حامد علامتی،  مدیرعامل محترم کانون پرورش فکری کودکان و نوجوانان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(6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00873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پخش کلیپ چین (سخنرانی دبیر کل بنیاد سونگ چینگ لینگ چین آقای جانگ جی مینگ)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(4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81584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سخنرانی خانم زهرا دستان (در مورد آداب و رسوم ایران و چین)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(10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30596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19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مجری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(2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966546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قرائت بیانیه هیئت داوران توسط نماینده هیئت داوران (جناب آقای اکرمی)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( 5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53562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همراهی مجری و عروسک گردان </a:t>
                      </a:r>
                      <a:endParaRPr lang="en-US" sz="800">
                        <a:effectLst/>
                        <a:latin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(5 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901277"/>
                  </a:ext>
                </a:extLst>
              </a:tr>
              <a:tr h="21464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اهدای جوایز اعضای برگزیده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(20دقیقه)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8288"/>
                  </a:ext>
                </a:extLst>
              </a:tr>
              <a:tr h="16430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دعوت از میهمانان برای عکس یادگاری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----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833497"/>
                  </a:ext>
                </a:extLst>
              </a:tr>
              <a:tr h="1456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پذیرایی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----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112098"/>
                  </a:ext>
                </a:extLst>
              </a:tr>
              <a:tr h="145650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مجموع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222 دقیقه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50731" marR="50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3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7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نتیجه دومین جشنواره ملی نقاشی کودکان و نوجوانان- سال 1402 به همراه مربیان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73934"/>
              </p:ext>
            </p:extLst>
          </p:nvPr>
        </p:nvGraphicFramePr>
        <p:xfrm>
          <a:off x="5076056" y="843558"/>
          <a:ext cx="3888432" cy="3263081"/>
        </p:xfrm>
        <a:graphic>
          <a:graphicData uri="http://schemas.openxmlformats.org/drawingml/2006/table">
            <a:tbl>
              <a:tblPr rtl="1" firstRow="1" firstCol="1" bandRow="1"/>
              <a:tblGrid>
                <a:gridCol w="246729">
                  <a:extLst>
                    <a:ext uri="{9D8B030D-6E8A-4147-A177-3AD203B41FA5}">
                      <a16:colId xmlns:a16="http://schemas.microsoft.com/office/drawing/2014/main" val="2024550985"/>
                    </a:ext>
                  </a:extLst>
                </a:gridCol>
                <a:gridCol w="671150">
                  <a:extLst>
                    <a:ext uri="{9D8B030D-6E8A-4147-A177-3AD203B41FA5}">
                      <a16:colId xmlns:a16="http://schemas.microsoft.com/office/drawing/2014/main" val="2230367684"/>
                    </a:ext>
                  </a:extLst>
                </a:gridCol>
                <a:gridCol w="247121">
                  <a:extLst>
                    <a:ext uri="{9D8B030D-6E8A-4147-A177-3AD203B41FA5}">
                      <a16:colId xmlns:a16="http://schemas.microsoft.com/office/drawing/2014/main" val="1255368896"/>
                    </a:ext>
                  </a:extLst>
                </a:gridCol>
                <a:gridCol w="1165000">
                  <a:extLst>
                    <a:ext uri="{9D8B030D-6E8A-4147-A177-3AD203B41FA5}">
                      <a16:colId xmlns:a16="http://schemas.microsoft.com/office/drawing/2014/main" val="692671386"/>
                    </a:ext>
                  </a:extLst>
                </a:gridCol>
                <a:gridCol w="459331">
                  <a:extLst>
                    <a:ext uri="{9D8B030D-6E8A-4147-A177-3AD203B41FA5}">
                      <a16:colId xmlns:a16="http://schemas.microsoft.com/office/drawing/2014/main" val="997796384"/>
                    </a:ext>
                  </a:extLst>
                </a:gridCol>
                <a:gridCol w="458939">
                  <a:extLst>
                    <a:ext uri="{9D8B030D-6E8A-4147-A177-3AD203B41FA5}">
                      <a16:colId xmlns:a16="http://schemas.microsoft.com/office/drawing/2014/main" val="534900555"/>
                    </a:ext>
                  </a:extLst>
                </a:gridCol>
                <a:gridCol w="640162">
                  <a:extLst>
                    <a:ext uri="{9D8B030D-6E8A-4147-A177-3AD203B41FA5}">
                      <a16:colId xmlns:a16="http://schemas.microsoft.com/office/drawing/2014/main" val="750835818"/>
                    </a:ext>
                  </a:extLst>
                </a:gridCol>
              </a:tblGrid>
              <a:tr h="227513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اعضای برگزیده و شایسته تقدیر گروه سنی نوخوان (7 و 8 سال)   </a:t>
                      </a:r>
                      <a:r>
                        <a:rPr lang="fa-IR" sz="14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                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406228"/>
                  </a:ext>
                </a:extLst>
              </a:tr>
              <a:tr h="3073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نام و نام خانوادگی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استان - مرکز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کانونی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آزاد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63242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مربی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8995"/>
                  </a:ext>
                </a:extLst>
              </a:tr>
              <a:tr h="192686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94363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برگزیده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15162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برسا قزلباش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 </a:t>
                      </a: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اهواز5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شیرین فتحی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042497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یونا رفیعی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البرز- رجایی­شهر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     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-----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174859"/>
                  </a:ext>
                </a:extLst>
              </a:tr>
              <a:tr h="4418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پارمیدا دادخواهی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تهران - مرکز 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سمینه خوبی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220014"/>
                  </a:ext>
                </a:extLst>
              </a:tr>
              <a:tr h="182719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94363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شایسته تقدیر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46828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مهتا همدانی­طحان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 - دزفول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----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910360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آوین بصیری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چهارمحال و بختیاری </a:t>
                      </a: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شهرکرد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فاطمه نوروزیان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872369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محمدپارسا مزبانی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 - اهواز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ar-S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شیرین فتحی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799" marR="597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7083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20151"/>
              </p:ext>
            </p:extLst>
          </p:nvPr>
        </p:nvGraphicFramePr>
        <p:xfrm>
          <a:off x="683568" y="844328"/>
          <a:ext cx="4169947" cy="3262311"/>
        </p:xfrm>
        <a:graphic>
          <a:graphicData uri="http://schemas.openxmlformats.org/drawingml/2006/table">
            <a:tbl>
              <a:tblPr rtl="1" firstRow="1" firstCol="1" bandRow="1"/>
              <a:tblGrid>
                <a:gridCol w="314229">
                  <a:extLst>
                    <a:ext uri="{9D8B030D-6E8A-4147-A177-3AD203B41FA5}">
                      <a16:colId xmlns:a16="http://schemas.microsoft.com/office/drawing/2014/main" val="3610811207"/>
                    </a:ext>
                  </a:extLst>
                </a:gridCol>
                <a:gridCol w="713430">
                  <a:extLst>
                    <a:ext uri="{9D8B030D-6E8A-4147-A177-3AD203B41FA5}">
                      <a16:colId xmlns:a16="http://schemas.microsoft.com/office/drawing/2014/main" val="1436739643"/>
                    </a:ext>
                  </a:extLst>
                </a:gridCol>
                <a:gridCol w="265013">
                  <a:extLst>
                    <a:ext uri="{9D8B030D-6E8A-4147-A177-3AD203B41FA5}">
                      <a16:colId xmlns:a16="http://schemas.microsoft.com/office/drawing/2014/main" val="4111934317"/>
                    </a:ext>
                  </a:extLst>
                </a:gridCol>
                <a:gridCol w="984331">
                  <a:extLst>
                    <a:ext uri="{9D8B030D-6E8A-4147-A177-3AD203B41FA5}">
                      <a16:colId xmlns:a16="http://schemas.microsoft.com/office/drawing/2014/main" val="1397787405"/>
                    </a:ext>
                  </a:extLst>
                </a:gridCol>
                <a:gridCol w="492165">
                  <a:extLst>
                    <a:ext uri="{9D8B030D-6E8A-4147-A177-3AD203B41FA5}">
                      <a16:colId xmlns:a16="http://schemas.microsoft.com/office/drawing/2014/main" val="242725942"/>
                    </a:ext>
                  </a:extLst>
                </a:gridCol>
                <a:gridCol w="567884">
                  <a:extLst>
                    <a:ext uri="{9D8B030D-6E8A-4147-A177-3AD203B41FA5}">
                      <a16:colId xmlns:a16="http://schemas.microsoft.com/office/drawing/2014/main" val="130721322"/>
                    </a:ext>
                  </a:extLst>
                </a:gridCol>
                <a:gridCol w="832895">
                  <a:extLst>
                    <a:ext uri="{9D8B030D-6E8A-4147-A177-3AD203B41FA5}">
                      <a16:colId xmlns:a16="http://schemas.microsoft.com/office/drawing/2014/main" val="4107214736"/>
                    </a:ext>
                  </a:extLst>
                </a:gridCol>
              </a:tblGrid>
              <a:tr h="245287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2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اعضای برگزیده و شایسته تقدیر گروه سنی نونهال (9 تا 11 سال)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48904"/>
                  </a:ext>
                </a:extLst>
              </a:tr>
              <a:tr h="3221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نام و نام خانوادگی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سن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استان - مرکز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کانونی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آزاد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مربی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42627"/>
                  </a:ext>
                </a:extLst>
              </a:tr>
              <a:tr h="209311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برگزیده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78839"/>
                  </a:ext>
                </a:extLst>
              </a:tr>
              <a:tr h="3761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سارا حسینی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تهران 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مرکز 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زهره امیراولاد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230204"/>
                  </a:ext>
                </a:extLst>
              </a:tr>
              <a:tr h="3761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فرناز فصیحی­نیا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یزد 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مرکز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لیلا درستکاریزدی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147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ویانا دبستانی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آذربایجان شرقی 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تبریز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سمیه مرتضی­وند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9357"/>
                  </a:ext>
                </a:extLst>
              </a:tr>
              <a:tr h="170065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b="1">
                          <a:solidFill>
                            <a:srgbClr val="244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شایسته تقدیر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85632"/>
                  </a:ext>
                </a:extLst>
              </a:tr>
              <a:tr h="3761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پویان پیرغیبی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فارس - لارستان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منصوره تقوی­فرد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406914"/>
                  </a:ext>
                </a:extLst>
              </a:tr>
              <a:tr h="3761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بیتاسادات موسوی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 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مرکز 4 اهواز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شیرین فتحی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033181"/>
                  </a:ext>
                </a:extLst>
              </a:tr>
              <a:tr h="3761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روشنا شاهین­زاده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 - دزفول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نجمه طالبیان­زاده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869" marR="5886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نتیجه دومین جشنواره ملی نقاشی کودکان و نوجوانان- سال 1402 به همراه مربیان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353"/>
              </p:ext>
            </p:extLst>
          </p:nvPr>
        </p:nvGraphicFramePr>
        <p:xfrm>
          <a:off x="4716016" y="727870"/>
          <a:ext cx="4233763" cy="3259882"/>
        </p:xfrm>
        <a:graphic>
          <a:graphicData uri="http://schemas.openxmlformats.org/drawingml/2006/table">
            <a:tbl>
              <a:tblPr rtl="1" firstRow="1" firstCol="1" bandRow="1"/>
              <a:tblGrid>
                <a:gridCol w="319037">
                  <a:extLst>
                    <a:ext uri="{9D8B030D-6E8A-4147-A177-3AD203B41FA5}">
                      <a16:colId xmlns:a16="http://schemas.microsoft.com/office/drawing/2014/main" val="846520738"/>
                    </a:ext>
                  </a:extLst>
                </a:gridCol>
                <a:gridCol w="724348">
                  <a:extLst>
                    <a:ext uri="{9D8B030D-6E8A-4147-A177-3AD203B41FA5}">
                      <a16:colId xmlns:a16="http://schemas.microsoft.com/office/drawing/2014/main" val="522999365"/>
                    </a:ext>
                  </a:extLst>
                </a:gridCol>
                <a:gridCol w="269067">
                  <a:extLst>
                    <a:ext uri="{9D8B030D-6E8A-4147-A177-3AD203B41FA5}">
                      <a16:colId xmlns:a16="http://schemas.microsoft.com/office/drawing/2014/main" val="2203667880"/>
                    </a:ext>
                  </a:extLst>
                </a:gridCol>
                <a:gridCol w="999396">
                  <a:extLst>
                    <a:ext uri="{9D8B030D-6E8A-4147-A177-3AD203B41FA5}">
                      <a16:colId xmlns:a16="http://schemas.microsoft.com/office/drawing/2014/main" val="2607970231"/>
                    </a:ext>
                  </a:extLst>
                </a:gridCol>
                <a:gridCol w="499698">
                  <a:extLst>
                    <a:ext uri="{9D8B030D-6E8A-4147-A177-3AD203B41FA5}">
                      <a16:colId xmlns:a16="http://schemas.microsoft.com/office/drawing/2014/main" val="3353894047"/>
                    </a:ext>
                  </a:extLst>
                </a:gridCol>
                <a:gridCol w="576574">
                  <a:extLst>
                    <a:ext uri="{9D8B030D-6E8A-4147-A177-3AD203B41FA5}">
                      <a16:colId xmlns:a16="http://schemas.microsoft.com/office/drawing/2014/main" val="1191486791"/>
                    </a:ext>
                  </a:extLst>
                </a:gridCol>
                <a:gridCol w="845643">
                  <a:extLst>
                    <a:ext uri="{9D8B030D-6E8A-4147-A177-3AD203B41FA5}">
                      <a16:colId xmlns:a16="http://schemas.microsoft.com/office/drawing/2014/main" val="1005812641"/>
                    </a:ext>
                  </a:extLst>
                </a:gridCol>
              </a:tblGrid>
              <a:tr h="109809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1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اعضای برگزیده و شایسته تقدیر گروه سنی نونگاه (12 تا 14 سال) 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19322"/>
                  </a:ext>
                </a:extLst>
              </a:tr>
              <a:tr h="25281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نام و نام خانوادگی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استان - مرکز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کانونی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آزاد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مربی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54967"/>
                  </a:ext>
                </a:extLst>
              </a:tr>
              <a:tr h="169696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برگزیده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00920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کورش چراغی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هرمزگان - بندرعباس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نوشین فرهادی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856749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فاطمه­­حسنا شیران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اصفهان - مجتمع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مولودالسادات حسینی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696360"/>
                  </a:ext>
                </a:extLst>
              </a:tr>
              <a:tr h="4606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آیشین فرهادی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هرمزگان - بندرعباس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نوشین فرهادی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958438"/>
                  </a:ext>
                </a:extLst>
              </a:tr>
              <a:tr h="206059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4F62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شایسته تقدیر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72424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مهشید قاسمی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اصفهان- کهریزسنگ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نورالسادات نیکوکار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074276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دنیاسادات تقی­پور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هرمزگان - بندرعباس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نوشین فرهادی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10534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فرزاد معصوم­زاده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اصفهان - مجتمع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مولودالسادات حسینی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337" marR="623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1070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40008"/>
              </p:ext>
            </p:extLst>
          </p:nvPr>
        </p:nvGraphicFramePr>
        <p:xfrm>
          <a:off x="539552" y="717589"/>
          <a:ext cx="4032448" cy="3270163"/>
        </p:xfrm>
        <a:graphic>
          <a:graphicData uri="http://schemas.openxmlformats.org/drawingml/2006/table">
            <a:tbl>
              <a:tblPr rtl="1" firstRow="1" firstCol="1" bandRow="1"/>
              <a:tblGrid>
                <a:gridCol w="303868">
                  <a:extLst>
                    <a:ext uri="{9D8B030D-6E8A-4147-A177-3AD203B41FA5}">
                      <a16:colId xmlns:a16="http://schemas.microsoft.com/office/drawing/2014/main" val="1420434487"/>
                    </a:ext>
                  </a:extLst>
                </a:gridCol>
                <a:gridCol w="689906">
                  <a:extLst>
                    <a:ext uri="{9D8B030D-6E8A-4147-A177-3AD203B41FA5}">
                      <a16:colId xmlns:a16="http://schemas.microsoft.com/office/drawing/2014/main" val="3578025107"/>
                    </a:ext>
                  </a:extLst>
                </a:gridCol>
                <a:gridCol w="256273">
                  <a:extLst>
                    <a:ext uri="{9D8B030D-6E8A-4147-A177-3AD203B41FA5}">
                      <a16:colId xmlns:a16="http://schemas.microsoft.com/office/drawing/2014/main" val="2554240581"/>
                    </a:ext>
                  </a:extLst>
                </a:gridCol>
                <a:gridCol w="951874">
                  <a:extLst>
                    <a:ext uri="{9D8B030D-6E8A-4147-A177-3AD203B41FA5}">
                      <a16:colId xmlns:a16="http://schemas.microsoft.com/office/drawing/2014/main" val="1551484391"/>
                    </a:ext>
                  </a:extLst>
                </a:gridCol>
                <a:gridCol w="475937">
                  <a:extLst>
                    <a:ext uri="{9D8B030D-6E8A-4147-A177-3AD203B41FA5}">
                      <a16:colId xmlns:a16="http://schemas.microsoft.com/office/drawing/2014/main" val="211951298"/>
                    </a:ext>
                  </a:extLst>
                </a:gridCol>
                <a:gridCol w="549158">
                  <a:extLst>
                    <a:ext uri="{9D8B030D-6E8A-4147-A177-3AD203B41FA5}">
                      <a16:colId xmlns:a16="http://schemas.microsoft.com/office/drawing/2014/main" val="2304077864"/>
                    </a:ext>
                  </a:extLst>
                </a:gridCol>
                <a:gridCol w="805432">
                  <a:extLst>
                    <a:ext uri="{9D8B030D-6E8A-4147-A177-3AD203B41FA5}">
                      <a16:colId xmlns:a16="http://schemas.microsoft.com/office/drawing/2014/main" val="3550369044"/>
                    </a:ext>
                  </a:extLst>
                </a:gridCol>
              </a:tblGrid>
              <a:tr h="271974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اعضای برگزیده و شایسته تقدیر گروه سنی نوجوان (15 تا 17 سال)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49996"/>
                  </a:ext>
                </a:extLst>
              </a:tr>
              <a:tr h="27527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نام و نام خانوادگی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استان - مرکز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کانونی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شرکت­کننده آزاد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7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مربی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02387"/>
                  </a:ext>
                </a:extLst>
              </a:tr>
              <a:tr h="155218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برگزیده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37446"/>
                  </a:ext>
                </a:extLst>
              </a:tr>
              <a:tr h="3791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فاطمه کاظم­نیا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البرز - کرج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-----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974260"/>
                  </a:ext>
                </a:extLst>
              </a:tr>
              <a:tr h="3791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مهسا کریمی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البرز - کرج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-----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522539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عباس شهبازی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اردبیل </a:t>
                      </a: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مرکز 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سمیه جعفری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24414"/>
                  </a:ext>
                </a:extLst>
              </a:tr>
              <a:tr h="225821">
                <a:tc gridSpan="7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b="1">
                          <a:solidFill>
                            <a:srgbClr val="98480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شایسته تقدیر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54139"/>
                  </a:ext>
                </a:extLst>
              </a:tr>
              <a:tr h="3791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فاطمه زهرا پروین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تهران- تهران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-----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795756"/>
                  </a:ext>
                </a:extLst>
              </a:tr>
              <a:tr h="3791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مرجان مهرابیان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کرمان </a:t>
                      </a: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مرکز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قدسیه زنگی­آبادی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56167"/>
                  </a:ext>
                </a:extLst>
              </a:tr>
              <a:tr h="3791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سیده ملیکا اردمه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گلستان - گرگان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47825" algn="l"/>
                          <a:tab pos="2647950" algn="l"/>
                        </a:tabLst>
                      </a:pPr>
                      <a:r>
                        <a:rPr lang="fa-I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-----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40" marR="5934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501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699792" y="1059582"/>
            <a:ext cx="6336704" cy="1512168"/>
          </a:xfr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آمار و اطلاعات  اولین و دومین جشنواره </a:t>
            </a:r>
            <a:endParaRPr lang="fa-IR" sz="24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lvl="0"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در سال های 1401 و 1402   </a:t>
            </a:r>
            <a:r>
              <a:rPr lang="ar-SA" sz="20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31640" y="411510"/>
            <a:ext cx="7344816" cy="3960440"/>
          </a:xfr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18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</a:t>
            </a:r>
            <a:r>
              <a:rPr lang="ar-SA" sz="18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هداف</a:t>
            </a:r>
            <a:endParaRPr lang="en-US" sz="2000"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فراهم آوردن زمینه­ای برای شناسایی و شکوفایی خلاقیت هنری کودکان و نوجوانان </a:t>
            </a:r>
            <a:endParaRPr lang="en-US" sz="1800" b="1" dirty="0">
              <a:cs typeface="B Mitra" panose="00000400000000000000" pitchFamily="2" charset="-78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تحکیم روابط، ارتقاء دوستی و همدلی بین ایران و چین</a:t>
            </a:r>
            <a:endParaRPr lang="en-US" sz="1800" b="1" dirty="0">
              <a:cs typeface="B Mitra" panose="00000400000000000000" pitchFamily="2" charset="-78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ایجاد فضای رقابت سالم بین مخاطبان</a:t>
            </a:r>
            <a:endParaRPr lang="en-US" sz="1800" b="1" dirty="0">
              <a:cs typeface="B Mitra" panose="00000400000000000000" pitchFamily="2" charset="-78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آشنایی کودکان و نوجوانان با مشترکات فرهنگ دو کشور</a:t>
            </a:r>
            <a:endParaRPr lang="en-US" sz="1800" b="1" dirty="0">
              <a:cs typeface="B Mitra" panose="00000400000000000000" pitchFamily="2" charset="-78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کمک به ایجاد صلح، دوستی و همدلی میان کودکان و نوجوانان دو کشور</a:t>
            </a:r>
            <a:endParaRPr lang="en-US" sz="1800" b="1" dirty="0"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انعکاس توانمندی و استعداد هنری کودکان و نوجوانان ایرانی از طریق برگزاری نمایشگاه­های نقاشی</a:t>
            </a:r>
            <a:endParaRPr lang="en-US" sz="1800" b="1" dirty="0"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برندسازی فراخوان بین المللی نقاشی چین به عنوان یک رویداد هنری ارزشمند و مهم</a:t>
            </a:r>
            <a:endParaRPr lang="en-US" sz="1800" b="1" dirty="0">
              <a:cs typeface="B Mitra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ts val="0"/>
              </a:spcBef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آمار و اطلاعات  اولین و دومین جشنواره  در سال های 1401 و 1402   </a:t>
            </a:r>
            <a:r>
              <a:rPr lang="ar-SA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13308"/>
              </p:ext>
            </p:extLst>
          </p:nvPr>
        </p:nvGraphicFramePr>
        <p:xfrm>
          <a:off x="1475656" y="3075806"/>
          <a:ext cx="6419850" cy="1255716"/>
        </p:xfrm>
        <a:graphic>
          <a:graphicData uri="http://schemas.openxmlformats.org/drawingml/2006/table">
            <a:tbl>
              <a:tblPr rtl="1" firstRow="1" firstCol="1" bandRow="1"/>
              <a:tblGrid>
                <a:gridCol w="1104900">
                  <a:extLst>
                    <a:ext uri="{9D8B030D-6E8A-4147-A177-3AD203B41FA5}">
                      <a16:colId xmlns:a16="http://schemas.microsoft.com/office/drawing/2014/main" val="29846981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2591920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944633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7497458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53512502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آمار آثار دریافتی در دومین جشنواره ملی نقاشی کودکان و نوجوانان-1402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5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گروه سنی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شرکت­کننده کانونی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شرکت­کننده آزاد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شرکت­کننده فراگیر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جمع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16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 و 8 سال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0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 تا 11 سال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327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 تا 14 سال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89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 تا 17 سال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6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جمع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948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10892"/>
              </p:ext>
            </p:extLst>
          </p:nvPr>
        </p:nvGraphicFramePr>
        <p:xfrm>
          <a:off x="2771800" y="1203598"/>
          <a:ext cx="4167139" cy="1418845"/>
        </p:xfrm>
        <a:graphic>
          <a:graphicData uri="http://schemas.openxmlformats.org/drawingml/2006/table">
            <a:tbl>
              <a:tblPr rtl="1" firstRow="1" firstCol="1" bandRow="1"/>
              <a:tblGrid>
                <a:gridCol w="1041093">
                  <a:extLst>
                    <a:ext uri="{9D8B030D-6E8A-4147-A177-3AD203B41FA5}">
                      <a16:colId xmlns:a16="http://schemas.microsoft.com/office/drawing/2014/main" val="2678706448"/>
                    </a:ext>
                  </a:extLst>
                </a:gridCol>
                <a:gridCol w="1042200">
                  <a:extLst>
                    <a:ext uri="{9D8B030D-6E8A-4147-A177-3AD203B41FA5}">
                      <a16:colId xmlns:a16="http://schemas.microsoft.com/office/drawing/2014/main" val="3882817828"/>
                    </a:ext>
                  </a:extLst>
                </a:gridCol>
                <a:gridCol w="1041093">
                  <a:extLst>
                    <a:ext uri="{9D8B030D-6E8A-4147-A177-3AD203B41FA5}">
                      <a16:colId xmlns:a16="http://schemas.microsoft.com/office/drawing/2014/main" val="887160592"/>
                    </a:ext>
                  </a:extLst>
                </a:gridCol>
                <a:gridCol w="1042753">
                  <a:extLst>
                    <a:ext uri="{9D8B030D-6E8A-4147-A177-3AD203B41FA5}">
                      <a16:colId xmlns:a16="http://schemas.microsoft.com/office/drawing/2014/main" val="738945354"/>
                    </a:ext>
                  </a:extLst>
                </a:gridCol>
              </a:tblGrid>
              <a:tr h="157313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تعداد آثار دریافتی  اولین جشنواره ملی «سرزمین افسانه­ها»-سال 1401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90354"/>
                  </a:ext>
                </a:extLst>
              </a:tr>
              <a:tr h="171624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بخش مراکز فرهنگی و هنری استان­ها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بخش آزاد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96624"/>
                  </a:ext>
                </a:extLst>
              </a:tr>
              <a:tr h="1716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کودک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نوجوان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کودک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نوجوان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01537"/>
                  </a:ext>
                </a:extLst>
              </a:tr>
              <a:tr h="17162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228 اثر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107 اثر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73 اثر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19 اثر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41096"/>
                  </a:ext>
                </a:extLst>
              </a:tr>
              <a:tr h="171624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335 اثر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92 اثر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43076"/>
                  </a:ext>
                </a:extLst>
              </a:tr>
              <a:tr h="228813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در مجموع 427 اثر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20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آمار و اطلاعات  اولین و دومین جشنواره  در سال های 1401 و 1402   </a:t>
            </a:r>
            <a:r>
              <a:rPr lang="ar-SA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9179201"/>
              </p:ext>
            </p:extLst>
          </p:nvPr>
        </p:nvGraphicFramePr>
        <p:xfrm>
          <a:off x="1475656" y="987574"/>
          <a:ext cx="60486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0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267494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آمار </a:t>
            </a:r>
            <a:r>
              <a:rPr lang="fa-IR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آثار ارسالی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اولین </a:t>
            </a: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دومین جشنواره  در سال های 1401 و 1402   </a:t>
            </a:r>
            <a:r>
              <a:rPr lang="ar-SA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58956"/>
              </p:ext>
            </p:extLst>
          </p:nvPr>
        </p:nvGraphicFramePr>
        <p:xfrm>
          <a:off x="4788023" y="795885"/>
          <a:ext cx="3888433" cy="4224130"/>
        </p:xfrm>
        <a:graphic>
          <a:graphicData uri="http://schemas.openxmlformats.org/drawingml/2006/table">
            <a:tbl>
              <a:tblPr rtl="1" firstRow="1" firstCol="1" bandRow="1"/>
              <a:tblGrid>
                <a:gridCol w="520848">
                  <a:extLst>
                    <a:ext uri="{9D8B030D-6E8A-4147-A177-3AD203B41FA5}">
                      <a16:colId xmlns:a16="http://schemas.microsoft.com/office/drawing/2014/main" val="2314180948"/>
                    </a:ext>
                  </a:extLst>
                </a:gridCol>
                <a:gridCol w="1490278">
                  <a:extLst>
                    <a:ext uri="{9D8B030D-6E8A-4147-A177-3AD203B41FA5}">
                      <a16:colId xmlns:a16="http://schemas.microsoft.com/office/drawing/2014/main" val="2084214736"/>
                    </a:ext>
                  </a:extLst>
                </a:gridCol>
                <a:gridCol w="953095">
                  <a:extLst>
                    <a:ext uri="{9D8B030D-6E8A-4147-A177-3AD203B41FA5}">
                      <a16:colId xmlns:a16="http://schemas.microsoft.com/office/drawing/2014/main" val="1354374487"/>
                    </a:ext>
                  </a:extLst>
                </a:gridCol>
                <a:gridCol w="924212">
                  <a:extLst>
                    <a:ext uri="{9D8B030D-6E8A-4147-A177-3AD203B41FA5}">
                      <a16:colId xmlns:a16="http://schemas.microsoft.com/office/drawing/2014/main" val="90839682"/>
                    </a:ext>
                  </a:extLst>
                </a:gridCol>
              </a:tblGrid>
              <a:tr h="120594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آمار آثار ارسالی «دومین جشنوار ملی نقاشی کودکان و نوجوانان» -  سال 1402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049914"/>
                  </a:ext>
                </a:extLst>
              </a:tr>
              <a:tr h="120594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استان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نقاشی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814105"/>
                  </a:ext>
                </a:extLst>
              </a:tr>
              <a:tr h="12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کانونی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آزاد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2184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آذربایجان شرقی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53341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آذربایجان غربی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08712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اردبیل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1405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اصفهان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89936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البرز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68136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ایلام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2861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بوشهر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9565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تهران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55241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چهارمحال و بختیاری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99934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خراسان جنوبی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47695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خراسان رضوی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72605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خراسان شمالی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59051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39085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زنجان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1466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سمنان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14848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سیستان و بلوچستان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35463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فارس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51168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قزوین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3378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قم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44853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کردستان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28772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کرمان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62306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کرمانشاه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0097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کهگیلویه و بویراحمد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02192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گلستان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92402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گیلان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5934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لرستان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05263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مازندران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54512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مرکزی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4160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هرمزگان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61701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همدان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08472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یزد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1564"/>
                  </a:ext>
                </a:extLst>
              </a:tr>
              <a:tr h="123934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جمع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99" marR="35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258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2713"/>
              </p:ext>
            </p:extLst>
          </p:nvPr>
        </p:nvGraphicFramePr>
        <p:xfrm>
          <a:off x="602535" y="795870"/>
          <a:ext cx="3672408" cy="4224129"/>
        </p:xfrm>
        <a:graphic>
          <a:graphicData uri="http://schemas.openxmlformats.org/drawingml/2006/table">
            <a:tbl>
              <a:tblPr rtl="1" firstRow="1" firstCol="1" bandRow="1"/>
              <a:tblGrid>
                <a:gridCol w="582939">
                  <a:extLst>
                    <a:ext uri="{9D8B030D-6E8A-4147-A177-3AD203B41FA5}">
                      <a16:colId xmlns:a16="http://schemas.microsoft.com/office/drawing/2014/main" val="1799121261"/>
                    </a:ext>
                  </a:extLst>
                </a:gridCol>
                <a:gridCol w="1316164">
                  <a:extLst>
                    <a:ext uri="{9D8B030D-6E8A-4147-A177-3AD203B41FA5}">
                      <a16:colId xmlns:a16="http://schemas.microsoft.com/office/drawing/2014/main" val="1322517871"/>
                    </a:ext>
                  </a:extLst>
                </a:gridCol>
                <a:gridCol w="899990">
                  <a:extLst>
                    <a:ext uri="{9D8B030D-6E8A-4147-A177-3AD203B41FA5}">
                      <a16:colId xmlns:a16="http://schemas.microsoft.com/office/drawing/2014/main" val="148107739"/>
                    </a:ext>
                  </a:extLst>
                </a:gridCol>
                <a:gridCol w="873315">
                  <a:extLst>
                    <a:ext uri="{9D8B030D-6E8A-4147-A177-3AD203B41FA5}">
                      <a16:colId xmlns:a16="http://schemas.microsoft.com/office/drawing/2014/main" val="3183547893"/>
                    </a:ext>
                  </a:extLst>
                </a:gridCol>
              </a:tblGrid>
              <a:tr h="117785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آمار آثار ارسالی </a:t>
                      </a:r>
                      <a:r>
                        <a:rPr lang="fa-IR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اولین جشنواره</a:t>
                      </a:r>
                      <a:r>
                        <a:rPr lang="ar-SA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ملی نقاشی کودکان و نوجوانان» - سرزمین افسانه-  سال </a:t>
                      </a: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1401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83624"/>
                  </a:ext>
                </a:extLst>
              </a:tr>
              <a:tr h="117785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ردیف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نقاشی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78129"/>
                  </a:ext>
                </a:extLst>
              </a:tr>
              <a:tr h="117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کانونی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آزاد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44450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آذربایجان شرقی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51175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آذربایجان غربی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33489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اردبیل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35250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اصفهان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6120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البرز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76268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ایلام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157497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بوشهر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3309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تهران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93394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چهارمحال و بختیاری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44786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خراسان جنوبی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72106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خراسان رضوی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21723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خراسان شمالی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54657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خوزستان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13458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زنجان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54540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سمنان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09117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سیستان و بلوچستان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95395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فارس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05458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قزوین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64739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قم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584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کردستان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7213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کرمان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82170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کرمانشاه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7706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کهگیلویه و بویراحمد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90507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گلستان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68781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گیلان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51947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لرستان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91058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مازندران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12622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مرکزی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61518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هرمزگان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65150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همدان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65164"/>
                  </a:ext>
                </a:extLst>
              </a:tr>
              <a:tr h="1177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یزد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29978"/>
                  </a:ext>
                </a:extLst>
              </a:tr>
              <a:tr h="219439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جمع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330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97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22" marR="37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81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تعداد آثار هر استان در بخش کانونی و آزاد در سال های 1401 و 1402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12585598"/>
              </p:ext>
            </p:extLst>
          </p:nvPr>
        </p:nvGraphicFramePr>
        <p:xfrm>
          <a:off x="4644008" y="1059582"/>
          <a:ext cx="3926508" cy="255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74454457"/>
              </p:ext>
            </p:extLst>
          </p:nvPr>
        </p:nvGraphicFramePr>
        <p:xfrm>
          <a:off x="611560" y="1059582"/>
          <a:ext cx="3816424" cy="255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1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مقایسه آماری شرکت کنندگان کانونی و آزاد در سال های 1401 و 1402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81215516"/>
              </p:ext>
            </p:extLst>
          </p:nvPr>
        </p:nvGraphicFramePr>
        <p:xfrm>
          <a:off x="1043608" y="915566"/>
          <a:ext cx="71287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55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7544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مقایسه آماری شرکت کنندگان کانونی و آزاد در سال های 1401 و 1402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43668616"/>
              </p:ext>
            </p:extLst>
          </p:nvPr>
        </p:nvGraphicFramePr>
        <p:xfrm>
          <a:off x="971600" y="699542"/>
          <a:ext cx="73448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11560" y="195486"/>
            <a:ext cx="8496944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نمونه کارت دعوت مراسم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:\رویدادهای چین\دومین جشنواره چین-ایران 1402\اجرایی جشنواره چین\کارت های دعوت\کارت دعوت نهایی- چین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9542"/>
            <a:ext cx="6115586" cy="4074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43608" y="267494"/>
            <a:ext cx="7488832" cy="360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نمونه متن دعوت از سفرا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:\رویدادهای چین\دومین جشنواره چین-ایران 1402\اجرایی جشنواره چین\کارت دعوت سفرا\01\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71550"/>
            <a:ext cx="5366420" cy="3901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43608" y="267494"/>
            <a:ext cx="7488832" cy="360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نمونه لوح برگزیدگان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Screenshot 2024-10-19 1328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43558"/>
            <a:ext cx="5143500" cy="360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43608" y="267494"/>
            <a:ext cx="7488832" cy="360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نمونه گواهی حضور </a:t>
            </a: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22222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3558"/>
            <a:ext cx="561662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9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63688" y="411510"/>
            <a:ext cx="6912768" cy="381642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محورهای موضوعی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تلفیق آداب و رسوم ایران و چین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خانواده، شام سال نو و عید نوروز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عید بهار چین و عید نوروز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عیدی گرفتن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خانه­تکانی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غذاهای سال نو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ar-S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و .....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9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43608" y="267494"/>
            <a:ext cx="7488832" cy="360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لینک­های خبر دومین جشنواره ملی نقاشی کودکان و نوجوانان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                                                                           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7944" y="699542"/>
            <a:ext cx="4572000" cy="4143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2"/>
              </a:rPr>
              <a:t>https://www.kanoonnews.ir/photo/346130/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3"/>
              </a:rPr>
              <a:t>https://www.kanoonnews.ir/news/346501/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4"/>
              </a:rPr>
              <a:t>https://www.kanoonnews.ir/news/346266/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5"/>
              </a:rPr>
              <a:t>https://www.kanoonnews.ir/news/346221/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6"/>
              </a:rPr>
              <a:t>https://www.kanoonnews.ir/news/346134/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7"/>
              </a:rPr>
              <a:t>https://www.kanoonnews.ir/news/346133/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8"/>
              </a:rPr>
              <a:t>https://www.kanoonnews.ir/news/346132/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9"/>
              </a:rPr>
              <a:t>https://www.kanoonnews.ir/news/345949/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10"/>
              </a:rPr>
              <a:t>https://www.kanoonnews.ir/news/337652/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11"/>
              </a:rPr>
              <a:t>https://www.kanoonnews.ir/news/337603/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12"/>
              </a:rPr>
              <a:t>https://www.kanoonnews.ir/news/337507/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13"/>
              </a:rPr>
              <a:t>https://www.kanoonnews.ir/news/337472/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14"/>
              </a:rPr>
              <a:t>https://www.kanoonnews.ir/news/337450/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  <a:hlinkClick r:id="rId15"/>
              </a:rPr>
              <a:t>https://share.fengshows.com/article.html?id=fcd0d483-3d9d-4efe-aa31-5380f6f830b7&amp;channelID=r06&amp;time=1728465688.155516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771550"/>
            <a:ext cx="4572000" cy="2259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رادیو جوان 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18/07/1403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۱۸:۴۵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شبکه تهران ، اخبار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۱۸:۰۰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18/07/1403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۱۸:۴۵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شبکه چهار، اخبار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۲۰:۰۰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18/07/1403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۲۰:۰۷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رادیو فرهنگ اخبار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۱۹:۳۰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18/07/1403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۱۹:۴۴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رادیو تهران اخبار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۰۹:۰۰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 19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۰۹:۱۸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شبکه خبر اخبار گزیده،   19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۰۹:۱۱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رادیو فرهنگ اخبار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۰۷:۳۰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 19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۰۷:۴۰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رادیو پیام اخبار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۱۳:۱۵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  19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/07/1403</a:t>
            </a:r>
            <a:r>
              <a:rPr lang="ar-SA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ساعت </a:t>
            </a:r>
            <a:r>
              <a:rPr lang="fa-IR" sz="1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۱۳:۱۶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851670"/>
            <a:ext cx="552648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rtl="1">
              <a:lnSpc>
                <a:spcPct val="150000"/>
              </a:lnSpc>
              <a:spcAft>
                <a:spcPts val="790"/>
              </a:spcAft>
            </a:pPr>
            <a:r>
              <a:rPr lang="fa-IR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در ذهن هر کودک شاهکاری نهفته است</a:t>
            </a:r>
            <a:endParaRPr lang="en-US" sz="28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3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971600" y="411510"/>
            <a:ext cx="7992888" cy="367240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 rtl="1">
              <a:spcAft>
                <a:spcPts val="0"/>
              </a:spcAft>
            </a:pPr>
            <a:r>
              <a:rPr lang="fa-IR" sz="1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گروه­های سنی شرکت کنندگان</a:t>
            </a:r>
            <a:endParaRPr lang="en-US" sz="2000" dirty="0"/>
          </a:p>
          <a:p>
            <a:pPr algn="r" rtl="1">
              <a:spcAft>
                <a:spcPts val="0"/>
              </a:spcAft>
            </a:pPr>
            <a:r>
              <a:rPr lang="fa-IR" sz="1800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    </a:t>
            </a:r>
            <a:endParaRPr lang="en-US" sz="1800" dirty="0"/>
          </a:p>
          <a:p>
            <a:pPr marL="285750" indent="-285750" algn="r" rtl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نوخوان: 7 و 8 سال                          </a:t>
            </a:r>
            <a:endParaRPr lang="fa-IR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نونهال</a:t>
            </a: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: 9، 10 و 11 سال</a:t>
            </a:r>
            <a:r>
              <a:rPr lang="fa-IR" sz="1800" b="1" dirty="0"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endParaRPr lang="en-US" sz="1800" b="1" dirty="0"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نونگاه: 12، 13 و 14 سال   </a:t>
            </a:r>
            <a:endParaRPr lang="fa-IR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نوجوان</a:t>
            </a: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: 15، 16 و 17 سال             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 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25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39552" y="483518"/>
            <a:ext cx="8424936" cy="4176464"/>
          </a:xfr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Uighur" panose="02000000000000000000" pitchFamily="2" charset="-78"/>
                <a:ea typeface="Tw Cen MT" panose="020B0602020104020603" pitchFamily="34" charset="0"/>
                <a:cs typeface="B Titr" panose="00000700000000000000" pitchFamily="2" charset="-78"/>
              </a:rPr>
              <a:t>داوری </a:t>
            </a:r>
            <a:r>
              <a:rPr lang="ar-SA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Uighur" panose="02000000000000000000" pitchFamily="2" charset="-78"/>
                <a:ea typeface="Tw Cen MT" panose="020B0602020104020603" pitchFamily="34" charset="0"/>
                <a:cs typeface="B Titr" panose="00000700000000000000" pitchFamily="2" charset="-78"/>
              </a:rPr>
              <a:t>آثار</a:t>
            </a:r>
            <a:r>
              <a:rPr lang="fa-I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w Cen MT" panose="020B0602020104020603" pitchFamily="34" charset="0"/>
                <a:cs typeface="B Titr" panose="00000700000000000000" pitchFamily="2" charset="-78"/>
              </a:rPr>
              <a:t>:</a:t>
            </a: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 smtClean="0">
                <a:latin typeface="Calibri" panose="020F050202020403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ar-SA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سه­شنبه </a:t>
            </a:r>
            <a:r>
              <a:rPr lang="ar-SA" sz="20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17 بهمن ماه در سالن تیمچه مجموعه حجاب </a:t>
            </a:r>
            <a:endParaRPr lang="fa-IR" sz="2000" b="1" dirty="0" smtClean="0">
              <a:latin typeface="Microsoft Uighur" panose="02000000000000000000" pitchFamily="2" charset="-78"/>
              <a:ea typeface="Tw Cen MT" panose="020B0602020104020603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داوران جشنواره</a:t>
            </a:r>
            <a:r>
              <a:rPr lang="fa-IR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:</a:t>
            </a:r>
            <a:r>
              <a:rPr lang="ar-SA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جمال­الدین اکرمی و مسعود مجاوری </a:t>
            </a:r>
            <a:r>
              <a:rPr lang="ar-SA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آگاه</a:t>
            </a:r>
            <a:r>
              <a:rPr lang="fa-IR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،</a:t>
            </a:r>
            <a:r>
              <a:rPr lang="ar-SA" sz="2000" b="1" dirty="0" smtClean="0"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Uighur" panose="02000000000000000000" pitchFamily="2" charset="-78"/>
                <a:ea typeface="Tw Cen MT" panose="020B0602020104020603" pitchFamily="34" charset="0"/>
                <a:cs typeface="B Mitra" panose="00000400000000000000" pitchFamily="2" charset="-78"/>
              </a:rPr>
              <a:t>معصومه فاضلی­مقدس</a:t>
            </a:r>
            <a:endParaRPr lang="fa-IR" sz="2000" b="1" dirty="0" smtClean="0">
              <a:latin typeface="Microsoft Uighur" panose="02000000000000000000" pitchFamily="2" charset="-78"/>
              <a:ea typeface="Tw Cen MT" panose="020B0602020104020603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تعداد </a:t>
            </a: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آثار 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دریافتی</a:t>
            </a:r>
            <a:r>
              <a:rPr lang="fa-I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lang="fa-IR" sz="2000" b="1" dirty="0" smtClean="0"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نوخوان </a:t>
            </a: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(7 و 8 سال) </a:t>
            </a:r>
            <a:r>
              <a:rPr lang="fa-I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 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161 اثر</a:t>
            </a:r>
            <a:endParaRPr lang="fa-I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نونهال (9 تا 11 سال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r>
              <a:rPr lang="fa-I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 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273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اثر</a:t>
            </a:r>
            <a:endParaRPr lang="fa-I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نونگاه (12 تا 14 سال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r>
              <a:rPr lang="fa-I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 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177 </a:t>
            </a: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اثر </a:t>
            </a:r>
            <a:endParaRPr lang="fa-I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نوجوان </a:t>
            </a:r>
            <a:r>
              <a:rPr lang="ar-SA" sz="2000" b="1" dirty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( 15 تا 17 سال</a:t>
            </a:r>
            <a:r>
              <a:rPr lang="ar-S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r>
              <a:rPr lang="fa-IR" sz="20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 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82 </a:t>
            </a:r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اثر </a:t>
            </a:r>
            <a:endParaRPr lang="fa-I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   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مجموع 693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اثر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3" name="Content Placeholder 2" descr="F:\رویدادهای چین\دومین جشنواره چین-ایران 1402\عکس های روز داوری\6.jpg"/>
          <p:cNvPicPr>
            <a:picLocks noGrp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3678"/>
            <a:ext cx="3088178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9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683568" y="411510"/>
            <a:ext cx="7992888" cy="403244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هیئت داوران از میان آثار رسیده، از هر گروه سنی، 3 اثر را برگزیده و 3 اثر را شایسته­ی تقدیر 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اعلام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کردند. </a:t>
            </a:r>
            <a:endParaRPr lang="fa-IR" sz="18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همچنین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حدود 46 اثر برای شرکت در نمایشگاه انتخاب شد. </a:t>
            </a:r>
            <a:endParaRPr lang="fa-IR" sz="18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مجموع 70 </a:t>
            </a: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اثر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این نمایشگاه به نمایش 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</a:t>
            </a: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مد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 </a:t>
            </a:r>
            <a:endParaRPr lang="fa-IR" sz="18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 عضو فراگیر </a:t>
            </a: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نیز 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جشنواره شرکت کردند که </a:t>
            </a: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روز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مراسم </a:t>
            </a:r>
            <a:r>
              <a:rPr lang="fa-IR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از آنها 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تقدیر </a:t>
            </a:r>
            <a:r>
              <a:rPr lang="ar-SA" sz="1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شد</a:t>
            </a:r>
            <a:r>
              <a:rPr lang="ar-SA" sz="18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</a:t>
            </a:r>
            <a:endParaRPr lang="fa-IR" sz="1800" b="1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</a:t>
            </a:r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مجموع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7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اثر</a:t>
            </a:r>
            <a:r>
              <a:rPr lang="fa-I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برگزیده و شایسته تقدیر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3" name="Picture 2" descr="F:\رویدادهای چین\دومین جشنواره چین-ایران 1402\عکس های روز داوری\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8" y="1203598"/>
            <a:ext cx="2592288" cy="178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13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Screenshot 2024-10-22 1314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5565"/>
            <a:ext cx="3823929" cy="396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22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15565"/>
            <a:ext cx="3996444" cy="40324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4"/>
          <p:cNvSpPr>
            <a:spLocks noGrp="1"/>
          </p:cNvSpPr>
          <p:nvPr>
            <p:ph idx="10"/>
          </p:nvPr>
        </p:nvSpPr>
        <p:spPr>
          <a:xfrm>
            <a:off x="539552" y="195487"/>
            <a:ext cx="828092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0" algn="ctr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بیانیه هیئت داوران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9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333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062"/>
            <a:ext cx="424847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7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3552d87262282213b0c96e6f60eb6d6684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2901</Words>
  <Application>Microsoft Office PowerPoint</Application>
  <PresentationFormat>On-screen Show (16:9)</PresentationFormat>
  <Paragraphs>742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Malgun Gothic</vt:lpstr>
      <vt:lpstr>Arial</vt:lpstr>
      <vt:lpstr>B Mitra</vt:lpstr>
      <vt:lpstr>B Nazanin</vt:lpstr>
      <vt:lpstr>B Titr</vt:lpstr>
      <vt:lpstr>Calibri</vt:lpstr>
      <vt:lpstr>Cambria</vt:lpstr>
      <vt:lpstr>Courier New</vt:lpstr>
      <vt:lpstr>Microsoft Uighur</vt:lpstr>
      <vt:lpstr>Symbol</vt:lpstr>
      <vt:lpstr>Times New Roman</vt:lpstr>
      <vt:lpstr>Tw Cen MT</vt:lpstr>
      <vt:lpstr>Wingdings</vt:lpstr>
      <vt:lpstr>Office Theme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dc:description>www.ghalamo.com</dc:description>
  <cp:lastModifiedBy>User</cp:lastModifiedBy>
  <cp:revision>52</cp:revision>
  <dcterms:created xsi:type="dcterms:W3CDTF">2014-04-01T16:27:38Z</dcterms:created>
  <dcterms:modified xsi:type="dcterms:W3CDTF">2024-11-05T07:03:47Z</dcterms:modified>
</cp:coreProperties>
</file>